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Default Extension="emf" ContentType="image/x-emf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68" r:id="rId4"/>
    <p:sldId id="394" r:id="rId5"/>
    <p:sldId id="262" r:id="rId6"/>
    <p:sldId id="383" r:id="rId7"/>
    <p:sldId id="329" r:id="rId8"/>
    <p:sldId id="266" r:id="rId9"/>
    <p:sldId id="404" r:id="rId10"/>
    <p:sldId id="407" r:id="rId11"/>
    <p:sldId id="386" r:id="rId12"/>
    <p:sldId id="403" r:id="rId13"/>
    <p:sldId id="387" r:id="rId14"/>
    <p:sldId id="388" r:id="rId15"/>
    <p:sldId id="374" r:id="rId16"/>
    <p:sldId id="331" r:id="rId17"/>
    <p:sldId id="396" r:id="rId18"/>
    <p:sldId id="384" r:id="rId19"/>
    <p:sldId id="397" r:id="rId20"/>
    <p:sldId id="398" r:id="rId21"/>
    <p:sldId id="399" r:id="rId22"/>
    <p:sldId id="400" r:id="rId23"/>
    <p:sldId id="401" r:id="rId24"/>
    <p:sldId id="385" r:id="rId25"/>
    <p:sldId id="405" r:id="rId26"/>
    <p:sldId id="408" r:id="rId27"/>
    <p:sldId id="409" r:id="rId28"/>
    <p:sldId id="410" r:id="rId29"/>
    <p:sldId id="406" r:id="rId30"/>
    <p:sldId id="318" r:id="rId31"/>
    <p:sldId id="402" r:id="rId32"/>
    <p:sldId id="411" r:id="rId33"/>
    <p:sldId id="32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815" autoAdjust="0"/>
    <p:restoredTop sz="86061" autoAdjust="0"/>
  </p:normalViewPr>
  <p:slideViewPr>
    <p:cSldViewPr>
      <p:cViewPr varScale="1">
        <p:scale>
          <a:sx n="88" d="100"/>
          <a:sy n="88" d="100"/>
        </p:scale>
        <p:origin x="-1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Click to edit Master text styles</a:t>
            </a:r>
          </a:p>
          <a:p>
            <a:pPr lvl="1"/>
            <a:r>
              <a:rPr lang="es-ES_tradnl" noProof="0"/>
              <a:t>Second level</a:t>
            </a:r>
          </a:p>
          <a:p>
            <a:pPr lvl="2"/>
            <a:r>
              <a:rPr lang="es-ES_tradnl" noProof="0"/>
              <a:t>Third level</a:t>
            </a:r>
          </a:p>
          <a:p>
            <a:pPr lvl="3"/>
            <a:r>
              <a:rPr lang="es-ES_tradnl" noProof="0"/>
              <a:t>Fourth level</a:t>
            </a:r>
          </a:p>
          <a:p>
            <a:pPr lvl="4"/>
            <a:r>
              <a:rPr lang="es-ES_tradnl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9721A0-ED06-8040-A615-BC132F6F5B8F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9802C-C7E7-AD45-A7DF-A979916E119A}" type="slidenum">
              <a:rPr lang="es-ES_tradnl"/>
              <a:pPr/>
              <a:t>1</a:t>
            </a:fld>
            <a:endParaRPr lang="es-ES_tradnl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10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11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12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13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14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15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16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17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18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19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B3F5C-71DD-B04A-8904-2BCCE9CC08F5}" type="slidenum">
              <a:rPr lang="es-ES_tradnl"/>
              <a:pPr/>
              <a:t>2</a:t>
            </a:fld>
            <a:endParaRPr lang="es-ES_tradnl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20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21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22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23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24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25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26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27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28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29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A68ED-0020-B341-8C07-C68C859F0A5A}" type="slidenum">
              <a:rPr lang="es-ES_tradnl"/>
              <a:pPr/>
              <a:t>3</a:t>
            </a:fld>
            <a:endParaRPr lang="es-ES_tradnl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AF083-14DA-B449-BD02-4CD70234F0C1}" type="slidenum">
              <a:rPr lang="es-ES_tradnl"/>
              <a:pPr/>
              <a:t>30</a:t>
            </a:fld>
            <a:endParaRPr lang="es-ES_tradnl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AF083-14DA-B449-BD02-4CD70234F0C1}" type="slidenum">
              <a:rPr lang="es-ES_tradnl"/>
              <a:pPr/>
              <a:t>31</a:t>
            </a:fld>
            <a:endParaRPr lang="es-ES_tradnl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AF083-14DA-B449-BD02-4CD70234F0C1}" type="slidenum">
              <a:rPr lang="es-ES_tradnl"/>
              <a:pPr/>
              <a:t>32</a:t>
            </a:fld>
            <a:endParaRPr lang="es-ES_tradnl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A14F8-B6D9-594B-BD40-69EA7BBBE046}" type="slidenum">
              <a:rPr lang="es-ES_tradnl"/>
              <a:pPr/>
              <a:t>33</a:t>
            </a:fld>
            <a:endParaRPr lang="es-ES_tradnl" dirty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A68ED-0020-B341-8C07-C68C859F0A5A}" type="slidenum">
              <a:rPr lang="es-ES_tradnl"/>
              <a:pPr/>
              <a:t>4</a:t>
            </a:fld>
            <a:endParaRPr lang="es-ES_tradnl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DAAF0-91EF-444E-886D-A5B4D46E7929}" type="slidenum">
              <a:rPr lang="es-ES_tradnl"/>
              <a:pPr/>
              <a:t>5</a:t>
            </a:fld>
            <a:endParaRPr lang="es-ES_tradnl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DAAF0-91EF-444E-886D-A5B4D46E7929}" type="slidenum">
              <a:rPr lang="es-ES_tradnl"/>
              <a:pPr/>
              <a:t>6</a:t>
            </a:fld>
            <a:endParaRPr lang="es-ES_tradnl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BE2DD-630B-CC4B-9C6A-B26DEA78066C}" type="slidenum">
              <a:rPr lang="es-ES_tradnl"/>
              <a:pPr/>
              <a:t>7</a:t>
            </a:fld>
            <a:endParaRPr lang="es-ES_tradnl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8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E729-4FDF-9644-894F-421561057BBE}" type="slidenum">
              <a:rPr lang="es-ES_tradnl"/>
              <a:pPr/>
              <a:t>9</a:t>
            </a:fld>
            <a:endParaRPr lang="es-ES_tradnl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5A15B-F5C2-3940-8977-6671116EEF06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A81D-17BA-B342-A750-041F9D062111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E38B-5678-FF4F-AB80-BC29DCDC124C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imágenes prediseñadas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s-ES_tradnl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AA11-1CD7-5045-BC6B-444A882D6AA7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gráfico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s-ES_tradnl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AE836-3F5F-5848-A2C6-772546731B5B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8377-DFC7-F34F-92D4-D371BF9ABA7A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49FC6-3EFA-A14D-A0B7-0C2673546627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BDAE-19A9-094E-A343-85C0DDF9AF5B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BEB06-89BD-884B-92BB-5CE949B79FB7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06ABC-C59B-AD43-95C2-A61CD29C7B72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114B-67CA-8C42-867C-721892C5B181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2893-863A-8544-B186-602F898F4203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80E9-BCB7-DA40-AFFB-A36A1B0FBDA4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E7549-8B3C-BA46-8FCD-E07BBB5A7151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9FD8C3-3924-AE47-A866-1D548A0D37FC}" type="slidenum">
              <a:rPr lang="es-ES_tradnl"/>
              <a:pPr>
                <a:defRPr/>
              </a:pPr>
              <a:t>‹Nr.›</a:t>
            </a:fld>
            <a:endParaRPr lang="es-ES_tradnl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3124200"/>
          </a:xfrm>
        </p:spPr>
        <p:txBody>
          <a:bodyPr/>
          <a:lstStyle/>
          <a:p>
            <a:pPr eaLnBrk="1" hangingPunct="1"/>
            <a:r>
              <a:rPr lang="es-ES_tradnl" dirty="0" smtClean="0"/>
              <a:t>Fracturas Complejas</a:t>
            </a:r>
            <a:br>
              <a:rPr lang="es-ES_tradnl" dirty="0" smtClean="0"/>
            </a:br>
            <a:r>
              <a:rPr lang="es-ES_tradnl" dirty="0" smtClean="0"/>
              <a:t>Húmero Distal C3.3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s-ES_tradnl" sz="2000" dirty="0"/>
              <a:t>Alfredo Mart</a:t>
            </a:r>
            <a:r>
              <a:rPr lang="es-ES_tradnl" altLang="ja-JP" sz="2000" dirty="0"/>
              <a:t>ínez Rondanelli</a:t>
            </a:r>
          </a:p>
          <a:p>
            <a:pPr eaLnBrk="1" hangingPunct="1"/>
            <a:r>
              <a:rPr lang="es-ES_tradnl" altLang="ja-JP" sz="2000" dirty="0"/>
              <a:t>Profesor Titular</a:t>
            </a:r>
          </a:p>
          <a:p>
            <a:pPr eaLnBrk="1" hangingPunct="1"/>
            <a:r>
              <a:rPr lang="es-ES_tradnl" altLang="ja-JP" sz="2000" dirty="0"/>
              <a:t> Universidad del  Valle</a:t>
            </a:r>
            <a:endParaRPr lang="es-ES_tradnl" sz="2000" dirty="0"/>
          </a:p>
        </p:txBody>
      </p:sp>
      <p:pic>
        <p:nvPicPr>
          <p:cNvPr id="17412" name="Picture 4" descr="uvlogos-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2743200" cy="178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6482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Diagnóstico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191000" cy="4114800"/>
          </a:xfrm>
        </p:spPr>
        <p:txBody>
          <a:bodyPr/>
          <a:lstStyle/>
          <a:p>
            <a:pPr eaLnBrk="1" hangingPunct="1"/>
            <a:r>
              <a:rPr lang="es-ES_tradnl" dirty="0" smtClean="0"/>
              <a:t>Radiografías</a:t>
            </a:r>
          </a:p>
          <a:p>
            <a:pPr eaLnBrk="1" hangingPunct="1"/>
            <a:r>
              <a:rPr lang="es-ES_tradnl" dirty="0" smtClean="0"/>
              <a:t>Dos proyecciones</a:t>
            </a:r>
          </a:p>
          <a:p>
            <a:pPr eaLnBrk="1" hangingPunct="1"/>
            <a:r>
              <a:rPr lang="es-ES_tradnl" dirty="0" smtClean="0"/>
              <a:t>Rx con tracción</a:t>
            </a:r>
          </a:p>
          <a:p>
            <a:pPr eaLnBrk="1" hangingPunct="1"/>
            <a:r>
              <a:rPr lang="es-ES_tradnl" dirty="0" smtClean="0"/>
              <a:t>Escanografía</a:t>
            </a:r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0"/>
            <a:ext cx="3311769" cy="29038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895600"/>
            <a:ext cx="2438400" cy="36345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204" y="2895600"/>
            <a:ext cx="2541796" cy="347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20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Tratamiento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352800" cy="4114800"/>
          </a:xfrm>
        </p:spPr>
        <p:txBody>
          <a:bodyPr/>
          <a:lstStyle/>
          <a:p>
            <a:pPr eaLnBrk="1" hangingPunct="1"/>
            <a:endParaRPr lang="es-ES_tradnl" dirty="0" smtClean="0"/>
          </a:p>
          <a:p>
            <a:pPr eaLnBrk="1" hangingPunct="1"/>
            <a:r>
              <a:rPr lang="es-ES_tradnl" dirty="0" smtClean="0"/>
              <a:t>ORTOPEDICO</a:t>
            </a:r>
          </a:p>
          <a:p>
            <a:pPr eaLnBrk="1" hangingPunct="1"/>
            <a:endParaRPr lang="es-ES_tradnl" dirty="0" smtClean="0"/>
          </a:p>
          <a:p>
            <a:pPr eaLnBrk="1" hangingPunct="1"/>
            <a:r>
              <a:rPr lang="es-ES_tradnl" dirty="0" smtClean="0"/>
              <a:t>QUIRURGICO</a:t>
            </a:r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810000" y="1752600"/>
            <a:ext cx="2659058" cy="47244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grayscl/>
          </a:blip>
          <a:srcRect r="14305"/>
          <a:stretch>
            <a:fillRect/>
          </a:stretch>
        </p:blipFill>
        <p:spPr>
          <a:xfrm>
            <a:off x="6405111" y="1752600"/>
            <a:ext cx="2738889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20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Tratamiento Quirúrgico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419600" cy="4114800"/>
          </a:xfrm>
        </p:spPr>
        <p:txBody>
          <a:bodyPr/>
          <a:lstStyle/>
          <a:p>
            <a:pPr eaLnBrk="1" hangingPunct="1"/>
            <a:endParaRPr lang="es-ES_tradnl" dirty="0" smtClean="0"/>
          </a:p>
          <a:p>
            <a:pPr eaLnBrk="1" hangingPunct="1"/>
            <a:endParaRPr lang="es-ES_tradnl" dirty="0" smtClean="0"/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90649"/>
            <a:ext cx="6553200" cy="5421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20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Planeación Fractura C3.3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419600" cy="4114800"/>
          </a:xfrm>
        </p:spPr>
        <p:txBody>
          <a:bodyPr/>
          <a:lstStyle/>
          <a:p>
            <a:pPr eaLnBrk="1" hangingPunct="1"/>
            <a:r>
              <a:rPr lang="es-ES_tradnl" dirty="0" smtClean="0"/>
              <a:t>Fracturas Complejas</a:t>
            </a:r>
          </a:p>
          <a:p>
            <a:pPr eaLnBrk="1" hangingPunct="1"/>
            <a:r>
              <a:rPr lang="es-ES_tradnl" dirty="0" smtClean="0"/>
              <a:t>Posición del paciente</a:t>
            </a:r>
          </a:p>
          <a:p>
            <a:pPr eaLnBrk="1" hangingPunct="1"/>
            <a:r>
              <a:rPr lang="es-ES_tradnl" dirty="0" smtClean="0"/>
              <a:t>Osteotomía del olécranon</a:t>
            </a:r>
          </a:p>
          <a:p>
            <a:pPr eaLnBrk="1" hangingPunct="1"/>
            <a:r>
              <a:rPr lang="es-ES_tradnl" dirty="0" smtClean="0"/>
              <a:t>Que voy a utilizar para fijar la fractura</a:t>
            </a:r>
          </a:p>
          <a:p>
            <a:pPr eaLnBrk="1" hangingPunct="1"/>
            <a:endParaRPr lang="es-ES_tradnl" dirty="0" smtClean="0"/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989138"/>
            <a:ext cx="33512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20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Posición del Paciente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362200"/>
            <a:ext cx="4419600" cy="3733800"/>
          </a:xfrm>
        </p:spPr>
        <p:txBody>
          <a:bodyPr/>
          <a:lstStyle/>
          <a:p>
            <a:pPr eaLnBrk="1" hangingPunct="1"/>
            <a:r>
              <a:rPr lang="es-ES_tradnl" dirty="0" smtClean="0"/>
              <a:t>Controversias</a:t>
            </a:r>
          </a:p>
          <a:p>
            <a:pPr eaLnBrk="1" hangingPunct="1"/>
            <a:r>
              <a:rPr lang="es-ES_tradnl" dirty="0" smtClean="0"/>
              <a:t>Decúbito supino</a:t>
            </a:r>
          </a:p>
          <a:p>
            <a:pPr eaLnBrk="1" hangingPunct="1"/>
            <a:r>
              <a:rPr lang="es-ES_tradnl" dirty="0" smtClean="0"/>
              <a:t>Decúbito Lateral</a:t>
            </a:r>
          </a:p>
          <a:p>
            <a:pPr eaLnBrk="1" hangingPunct="1"/>
            <a:r>
              <a:rPr lang="es-ES_tradnl" dirty="0" smtClean="0"/>
              <a:t>Decúbito prono</a:t>
            </a:r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" name="Picture 6" descr="Untitled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900" y="1752599"/>
            <a:ext cx="3238500" cy="45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Abordaje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4191000" cy="4648200"/>
          </a:xfrm>
        </p:spPr>
        <p:txBody>
          <a:bodyPr/>
          <a:lstStyle/>
          <a:p>
            <a:pPr eaLnBrk="1" hangingPunct="1"/>
            <a:endParaRPr lang="es-ES_tradnl" dirty="0" smtClean="0"/>
          </a:p>
          <a:p>
            <a:pPr eaLnBrk="1" hangingPunct="1"/>
            <a:r>
              <a:rPr lang="es-ES_tradnl" sz="5400" dirty="0" smtClean="0"/>
              <a:t>Posterior</a:t>
            </a:r>
          </a:p>
          <a:p>
            <a:pPr eaLnBrk="1" hangingPunct="1"/>
            <a:r>
              <a:rPr lang="es-ES_tradnl" sz="5400" dirty="0" smtClean="0"/>
              <a:t>Doble:</a:t>
            </a:r>
          </a:p>
          <a:p>
            <a:pPr eaLnBrk="1" hangingPunct="1"/>
            <a:r>
              <a:rPr lang="es-ES_tradnl" sz="5400" dirty="0" smtClean="0"/>
              <a:t>   </a:t>
            </a:r>
            <a:r>
              <a:rPr lang="es-ES_tradnl" sz="3600" dirty="0" smtClean="0"/>
              <a:t>Medial </a:t>
            </a:r>
          </a:p>
          <a:p>
            <a:pPr eaLnBrk="1" hangingPunct="1"/>
            <a:r>
              <a:rPr lang="es-ES_tradnl" sz="3600" dirty="0" smtClean="0"/>
              <a:t>     Lateral</a:t>
            </a:r>
            <a:endParaRPr lang="es-ES_tradnl" sz="5400" dirty="0" smtClean="0"/>
          </a:p>
          <a:p>
            <a:pPr eaLnBrk="1" hangingPunct="1">
              <a:buNone/>
            </a:pPr>
            <a:endParaRPr lang="es-ES_tradnl" dirty="0" smtClean="0"/>
          </a:p>
          <a:p>
            <a:pPr eaLnBrk="1" hangingPunct="1">
              <a:buNone/>
            </a:pPr>
            <a:endParaRPr lang="es-ES_tradnl" dirty="0" smtClean="0"/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" name="Picture 7" descr="aborda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2" y="1524000"/>
            <a:ext cx="2973388" cy="513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Abordaje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191000" cy="4114800"/>
          </a:xfrm>
        </p:spPr>
        <p:txBody>
          <a:bodyPr/>
          <a:lstStyle/>
          <a:p>
            <a:pPr eaLnBrk="1" hangingPunct="1"/>
            <a:r>
              <a:rPr lang="es-ES_tradnl" dirty="0" smtClean="0"/>
              <a:t>Fracturas C3.3 requieren  osteotomía del Olécranon</a:t>
            </a:r>
          </a:p>
          <a:p>
            <a:pPr eaLnBrk="1" hangingPunct="1"/>
            <a:r>
              <a:rPr lang="es-ES_tradnl" dirty="0" smtClean="0"/>
              <a:t>Esto permite visualizar el 57% de la superficie articular</a:t>
            </a:r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47800"/>
            <a:ext cx="2133600" cy="532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143000"/>
          </a:xfrm>
        </p:spPr>
        <p:txBody>
          <a:bodyPr/>
          <a:lstStyle/>
          <a:p>
            <a:pPr eaLnBrk="1" hangingPunct="1"/>
            <a:r>
              <a:rPr lang="es-ES_tradnl" dirty="0" smtClean="0"/>
              <a:t>Alternativas de Abordajes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343400"/>
            <a:ext cx="8610600" cy="2133600"/>
          </a:xfrm>
        </p:spPr>
        <p:txBody>
          <a:bodyPr/>
          <a:lstStyle/>
          <a:p>
            <a:pPr eaLnBrk="1" hangingPunct="1"/>
            <a:r>
              <a:rPr lang="es-ES_tradnl" dirty="0" smtClean="0"/>
              <a:t>Longitudinal tríceps. Desinsertando el tríceps y el anconeo</a:t>
            </a:r>
          </a:p>
          <a:p>
            <a:pPr eaLnBrk="1" hangingPunct="1"/>
            <a:r>
              <a:rPr lang="es-ES_tradnl" dirty="0" smtClean="0"/>
              <a:t>Abordaje Bryan-Morrey. Osteotomía</a:t>
            </a:r>
          </a:p>
          <a:p>
            <a:pPr eaLnBrk="1" hangingPunct="1"/>
            <a:endParaRPr lang="es-ES_tradnl" dirty="0" smtClean="0"/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94" y="1219200"/>
            <a:ext cx="865990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Fijación Fractura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4191000" cy="4572000"/>
          </a:xfrm>
        </p:spPr>
        <p:txBody>
          <a:bodyPr/>
          <a:lstStyle/>
          <a:p>
            <a:pPr eaLnBrk="1" hangingPunct="1"/>
            <a:r>
              <a:rPr lang="es-ES_tradnl" dirty="0" smtClean="0"/>
              <a:t>Es fundamental una reducción anatómica de la superficie articular</a:t>
            </a:r>
          </a:p>
          <a:p>
            <a:pPr eaLnBrk="1" hangingPunct="1"/>
            <a:r>
              <a:rPr lang="es-ES_tradnl" dirty="0" smtClean="0"/>
              <a:t>Fijación inicial con clavos</a:t>
            </a:r>
          </a:p>
          <a:p>
            <a:pPr eaLnBrk="1" hangingPunct="1"/>
            <a:r>
              <a:rPr lang="es-ES_tradnl" dirty="0" smtClean="0"/>
              <a:t>Maximizar la fijación distal</a:t>
            </a:r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211" y="1905000"/>
            <a:ext cx="4381789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Fijación Fractura</a:t>
            </a:r>
            <a:endParaRPr lang="es-ES_tradnl" dirty="0"/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1676400"/>
            <a:ext cx="4157568" cy="4419600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r>
              <a:rPr lang="es-ES_tradnl" dirty="0" smtClean="0"/>
              <a:t>Fracturas dos columnas: doble placa</a:t>
            </a:r>
          </a:p>
          <a:p>
            <a:r>
              <a:rPr lang="es-ES_tradnl" dirty="0" smtClean="0"/>
              <a:t>Diferente longitud</a:t>
            </a:r>
          </a:p>
          <a:p>
            <a:r>
              <a:rPr lang="es-ES_tradnl" dirty="0" smtClean="0"/>
              <a:t>Fijar primero la placa en la región proximal</a:t>
            </a:r>
          </a:p>
          <a:p>
            <a:r>
              <a:rPr lang="es-ES_tradnl" dirty="0" smtClean="0"/>
              <a:t>Utilizar los agujeros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/>
              <a:t>Introducci</a:t>
            </a:r>
            <a:r>
              <a:rPr lang="es-ES_tradnl" altLang="ja-JP" dirty="0"/>
              <a:t>ón</a:t>
            </a:r>
            <a:endParaRPr lang="es-ES_tradnl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4876800"/>
          </a:xfrm>
        </p:spPr>
        <p:txBody>
          <a:bodyPr/>
          <a:lstStyle/>
          <a:p>
            <a:pPr eaLnBrk="1" hangingPunct="1"/>
            <a:endParaRPr lang="es-ES_tradnl" dirty="0" smtClean="0"/>
          </a:p>
          <a:p>
            <a:pPr eaLnBrk="1" hangingPunct="1"/>
            <a:r>
              <a:rPr lang="es-ES_tradnl" dirty="0" smtClean="0"/>
              <a:t>Son fracturas articulares complejas</a:t>
            </a:r>
          </a:p>
          <a:p>
            <a:pPr eaLnBrk="1" hangingPunct="1"/>
            <a:r>
              <a:rPr lang="es-ES_tradnl" dirty="0" smtClean="0"/>
              <a:t>Requieren tratamiento Quirúrgico</a:t>
            </a:r>
          </a:p>
          <a:p>
            <a:pPr eaLnBrk="1" hangingPunct="1"/>
            <a:r>
              <a:rPr lang="es-ES_tradnl" dirty="0" smtClean="0"/>
              <a:t>La reducción anatómica de la superficie articular es difícil pero necesaria</a:t>
            </a:r>
          </a:p>
          <a:p>
            <a:pPr eaLnBrk="1" hangingPunct="1"/>
            <a:r>
              <a:rPr lang="es-ES_tradnl" dirty="0" smtClean="0"/>
              <a:t>El manejo de estas fracturas continua cambiando y nuevas alternativas de fijación se presentan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Fijación Fractura</a:t>
            </a:r>
            <a:endParaRPr lang="es-ES_tradnl" dirty="0"/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sp>
        <p:nvSpPr>
          <p:cNvPr id="8" name="Marcador de texto 7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4572000" cy="4572000"/>
          </a:xfrm>
        </p:spPr>
        <p:txBody>
          <a:bodyPr/>
          <a:lstStyle/>
          <a:p>
            <a:r>
              <a:rPr lang="es-ES_tradnl" dirty="0" smtClean="0"/>
              <a:t>Doble placa paralelas o perpendiculares</a:t>
            </a:r>
          </a:p>
          <a:p>
            <a:r>
              <a:rPr lang="es-ES_tradnl" dirty="0" smtClean="0"/>
              <a:t>Biomecánicamente son iguales</a:t>
            </a:r>
          </a:p>
          <a:p>
            <a:r>
              <a:rPr lang="es-ES_tradnl" dirty="0" smtClean="0"/>
              <a:t>Las placas deben colocarse de acuerdo a la configuración de la fractura</a:t>
            </a:r>
            <a:endParaRPr lang="es-ES_tradnl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9640" y="1557338"/>
            <a:ext cx="4194360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Fijación Fractura</a:t>
            </a:r>
            <a:endParaRPr lang="es-ES_tradnl" dirty="0"/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sp>
        <p:nvSpPr>
          <p:cNvPr id="8" name="Marcador de texto 7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4572000" cy="4572000"/>
          </a:xfrm>
        </p:spPr>
        <p:txBody>
          <a:bodyPr/>
          <a:lstStyle/>
          <a:p>
            <a:r>
              <a:rPr lang="es-ES_tradnl" dirty="0" smtClean="0"/>
              <a:t>Tornillos:</a:t>
            </a:r>
          </a:p>
          <a:p>
            <a:r>
              <a:rPr lang="es-ES_tradnl" dirty="0" smtClean="0"/>
              <a:t>En los agujeros de la placa</a:t>
            </a:r>
          </a:p>
          <a:p>
            <a:r>
              <a:rPr lang="es-ES_tradnl" dirty="0" smtClean="0"/>
              <a:t>Lo mas largo posible</a:t>
            </a:r>
          </a:p>
          <a:p>
            <a:r>
              <a:rPr lang="es-ES_tradnl" dirty="0" smtClean="0"/>
              <a:t>Tomar varios fragmentos óseos</a:t>
            </a:r>
          </a:p>
          <a:p>
            <a:r>
              <a:rPr lang="es-ES_tradnl" dirty="0" smtClean="0"/>
              <a:t>Fijar los fragmentos del lado opuesto</a:t>
            </a:r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699" y="1676400"/>
            <a:ext cx="4109145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Fijación Fractura</a:t>
            </a:r>
            <a:endParaRPr lang="es-ES_tradnl" dirty="0"/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sp>
        <p:nvSpPr>
          <p:cNvPr id="8" name="Marcador de texto 7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4419600" cy="4572000"/>
          </a:xfrm>
        </p:spPr>
        <p:txBody>
          <a:bodyPr/>
          <a:lstStyle/>
          <a:p>
            <a:r>
              <a:rPr lang="es-ES_tradnl" dirty="0" smtClean="0"/>
              <a:t>Tornillos:</a:t>
            </a:r>
          </a:p>
          <a:p>
            <a:r>
              <a:rPr lang="es-ES_tradnl" dirty="0" smtClean="0"/>
              <a:t>Número adecuado en el fragmento distal</a:t>
            </a:r>
          </a:p>
          <a:p>
            <a:r>
              <a:rPr lang="es-ES_tradnl" dirty="0" smtClean="0"/>
              <a:t>Tornillos bloqueados</a:t>
            </a:r>
          </a:p>
          <a:p>
            <a:r>
              <a:rPr lang="es-ES_tradnl" dirty="0" smtClean="0"/>
              <a:t>Realizar compresión dinámica en la fractura supracondílea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0350" y="1639888"/>
            <a:ext cx="32702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Fijación Fractura</a:t>
            </a:r>
            <a:endParaRPr lang="es-ES_tradnl" dirty="0"/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sp>
        <p:nvSpPr>
          <p:cNvPr id="8" name="Marcador de texto 7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4419600" cy="4267200"/>
          </a:xfrm>
        </p:spPr>
        <p:txBody>
          <a:bodyPr/>
          <a:lstStyle/>
          <a:p>
            <a:r>
              <a:rPr lang="es-ES_tradnl" dirty="0" smtClean="0"/>
              <a:t>Placas de diferente longitud</a:t>
            </a:r>
          </a:p>
          <a:p>
            <a:r>
              <a:rPr lang="es-ES_tradnl" dirty="0" smtClean="0"/>
              <a:t>Tornillos deben quedar inter digitados</a:t>
            </a:r>
          </a:p>
          <a:p>
            <a:r>
              <a:rPr lang="es-ES_tradnl" dirty="0" smtClean="0"/>
              <a:t>Fijación estable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1676399"/>
            <a:ext cx="4013200" cy="481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Alternativas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191000" cy="4114800"/>
          </a:xfrm>
        </p:spPr>
        <p:txBody>
          <a:bodyPr/>
          <a:lstStyle/>
          <a:p>
            <a:pPr eaLnBrk="1" hangingPunct="1"/>
            <a:r>
              <a:rPr lang="es-ES_tradnl" dirty="0" smtClean="0"/>
              <a:t>Acortar la región metafisaria</a:t>
            </a:r>
          </a:p>
          <a:p>
            <a:pPr eaLnBrk="1" hangingPunct="1"/>
            <a:r>
              <a:rPr lang="es-ES_tradnl" dirty="0" smtClean="0"/>
              <a:t>Transposición ulnar</a:t>
            </a:r>
          </a:p>
          <a:p>
            <a:pPr eaLnBrk="1" hangingPunct="1"/>
            <a:r>
              <a:rPr lang="es-ES_tradnl" dirty="0" smtClean="0"/>
              <a:t>Fijación olécranon</a:t>
            </a:r>
          </a:p>
          <a:p>
            <a:pPr eaLnBrk="1" hangingPunct="1"/>
            <a:r>
              <a:rPr lang="es-ES_tradnl" dirty="0" smtClean="0"/>
              <a:t>Perdida fragmentos óseos articulares</a:t>
            </a:r>
          </a:p>
          <a:p>
            <a:pPr eaLnBrk="1" hangingPunct="1"/>
            <a:r>
              <a:rPr lang="es-ES_tradnl" dirty="0" smtClean="0"/>
              <a:t>Prótesis</a:t>
            </a:r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81200"/>
            <a:ext cx="3437506" cy="414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Fractura C3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191000" cy="4114800"/>
          </a:xfrm>
        </p:spPr>
        <p:txBody>
          <a:bodyPr/>
          <a:lstStyle/>
          <a:p>
            <a:pPr eaLnBrk="1" hangingPunct="1"/>
            <a:endParaRPr lang="es-ES_tradnl" dirty="0" smtClean="0"/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3409950" cy="40622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1783030"/>
            <a:ext cx="3219450" cy="40907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487" y="1752600"/>
            <a:ext cx="2500313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Fractura C3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191000" cy="4114800"/>
          </a:xfrm>
        </p:spPr>
        <p:txBody>
          <a:bodyPr/>
          <a:lstStyle/>
          <a:p>
            <a:pPr eaLnBrk="1" hangingPunct="1"/>
            <a:endParaRPr lang="es-ES_tradnl" dirty="0" smtClean="0"/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97" y="1828800"/>
            <a:ext cx="2869703" cy="42799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237" y="1828800"/>
            <a:ext cx="2545563" cy="4267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352" y="1828800"/>
            <a:ext cx="2414848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Fractura C3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191000" cy="4114800"/>
          </a:xfrm>
        </p:spPr>
        <p:txBody>
          <a:bodyPr/>
          <a:lstStyle/>
          <a:p>
            <a:pPr eaLnBrk="1" hangingPunct="1"/>
            <a:endParaRPr lang="es-ES_tradnl" dirty="0" smtClean="0"/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rcRect l="15190" r="14557"/>
          <a:stretch>
            <a:fillRect/>
          </a:stretch>
        </p:blipFill>
        <p:spPr>
          <a:xfrm>
            <a:off x="0" y="1930400"/>
            <a:ext cx="2819400" cy="40132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rcRect l="7371" r="14251"/>
          <a:stretch>
            <a:fillRect/>
          </a:stretch>
        </p:blipFill>
        <p:spPr>
          <a:xfrm>
            <a:off x="2819400" y="1905000"/>
            <a:ext cx="2514600" cy="40767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195" y="1905000"/>
            <a:ext cx="429380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Fractura C3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191000" cy="4114800"/>
          </a:xfrm>
        </p:spPr>
        <p:txBody>
          <a:bodyPr/>
          <a:lstStyle/>
          <a:p>
            <a:pPr eaLnBrk="1" hangingPunct="1"/>
            <a:endParaRPr lang="es-ES_tradnl" dirty="0" smtClean="0"/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50" y="1828800"/>
            <a:ext cx="3155950" cy="44797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814086"/>
            <a:ext cx="2971800" cy="449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Fractura C3.3: Prótesis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191000" cy="4114800"/>
          </a:xfrm>
        </p:spPr>
        <p:txBody>
          <a:bodyPr/>
          <a:lstStyle/>
          <a:p>
            <a:pPr eaLnBrk="1" hangingPunct="1"/>
            <a:endParaRPr lang="es-ES_tradnl" dirty="0" smtClean="0"/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52399" y="1524000"/>
            <a:ext cx="3991175" cy="2667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191000" y="1524000"/>
            <a:ext cx="4765926" cy="33972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" y="4191000"/>
            <a:ext cx="3009089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dirty="0" smtClean="0"/>
              <a:t>Anatomía</a:t>
            </a:r>
          </a:p>
        </p:txBody>
      </p:sp>
      <p:sp>
        <p:nvSpPr>
          <p:cNvPr id="21507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4419600" cy="5486400"/>
          </a:xfrm>
        </p:spPr>
        <p:txBody>
          <a:bodyPr/>
          <a:lstStyle/>
          <a:p>
            <a:pPr eaLnBrk="1" hangingPunct="1"/>
            <a:endParaRPr lang="es-ES_tradnl" sz="2800" dirty="0" smtClean="0"/>
          </a:p>
          <a:p>
            <a:pPr eaLnBrk="1" hangingPunct="1"/>
            <a:r>
              <a:rPr lang="es-ES_tradnl" sz="3600" dirty="0" smtClean="0"/>
              <a:t>La tróclea forma el centro de la bisagra y es soportada por la columna medial y lateral, con 300° de cartílago</a:t>
            </a:r>
            <a:endParaRPr lang="es-ES_tradnl" sz="2800" dirty="0"/>
          </a:p>
        </p:txBody>
      </p:sp>
      <p:sp>
        <p:nvSpPr>
          <p:cNvPr id="21508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136"/>
          <p:cNvPicPr>
            <a:picLocks noChangeAspect="1" noChangeArrowheads="1"/>
          </p:cNvPicPr>
          <p:nvPr/>
        </p:nvPicPr>
        <p:blipFill>
          <a:blip r:embed="rId3"/>
          <a:srcRect b="34074"/>
          <a:stretch>
            <a:fillRect/>
          </a:stretch>
        </p:blipFill>
        <p:spPr bwMode="auto">
          <a:xfrm>
            <a:off x="4752975" y="1981200"/>
            <a:ext cx="439102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echa circular 6"/>
          <p:cNvSpPr/>
          <p:nvPr/>
        </p:nvSpPr>
        <p:spPr bwMode="auto">
          <a:xfrm>
            <a:off x="4572000" y="3581400"/>
            <a:ext cx="3733800" cy="978408"/>
          </a:xfrm>
          <a:prstGeom prst="circularArrow">
            <a:avLst>
              <a:gd name="adj1" fmla="val 12500"/>
              <a:gd name="adj2" fmla="val 996717"/>
              <a:gd name="adj3" fmla="val 20457681"/>
              <a:gd name="adj4" fmla="val 12085949"/>
              <a:gd name="adj5" fmla="val 12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dirty="0" smtClean="0"/>
              <a:t>Resultados</a:t>
            </a:r>
            <a:endParaRPr lang="es-ES_tradnl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696200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/>
              <a:buChar char="•"/>
            </a:pPr>
            <a:r>
              <a:rPr lang="es-ES_tradnl" dirty="0" smtClean="0"/>
              <a:t>Siete estudios:</a:t>
            </a:r>
          </a:p>
          <a:p>
            <a:pPr eaLnBrk="1" hangingPunct="1">
              <a:buClr>
                <a:schemeClr val="tx1"/>
              </a:buClr>
              <a:buFont typeface="Arial"/>
              <a:buChar char="•"/>
            </a:pPr>
            <a:r>
              <a:rPr lang="es-ES_tradnl" dirty="0" smtClean="0"/>
              <a:t>Movilidad articular del codo flexión extensión: 89° a 122°</a:t>
            </a:r>
          </a:p>
          <a:p>
            <a:pPr eaLnBrk="1" hangingPunct="1">
              <a:buClr>
                <a:schemeClr val="tx1"/>
              </a:buClr>
              <a:buFont typeface="Arial"/>
              <a:buChar char="•"/>
            </a:pPr>
            <a:r>
              <a:rPr lang="es-ES_tradnl" dirty="0" smtClean="0"/>
              <a:t>Porcentaje de complicaciones:</a:t>
            </a:r>
          </a:p>
          <a:p>
            <a:pPr eaLnBrk="1" hangingPunct="1">
              <a:buClr>
                <a:schemeClr val="tx1"/>
              </a:buClr>
              <a:buNone/>
            </a:pPr>
            <a:r>
              <a:rPr lang="es-ES_tradnl" dirty="0" smtClean="0"/>
              <a:t>   11 al 48%</a:t>
            </a:r>
          </a:p>
        </p:txBody>
      </p:sp>
      <p:sp>
        <p:nvSpPr>
          <p:cNvPr id="6" name="Marcador de imágenes prediseñadas 5"/>
          <p:cNvSpPr>
            <a:spLocks noGrp="1"/>
          </p:cNvSpPr>
          <p:nvPr>
            <p:ph type="clipArt" sz="half" idx="2"/>
          </p:nvPr>
        </p:nvSpPr>
        <p:spPr>
          <a:xfrm flipH="1">
            <a:off x="8458200" y="1981200"/>
            <a:ext cx="76200" cy="4114800"/>
          </a:xfrm>
        </p:spPr>
      </p:sp>
      <p:sp>
        <p:nvSpPr>
          <p:cNvPr id="5" name="CuadroTexto 4"/>
          <p:cNvSpPr txBox="1"/>
          <p:nvPr/>
        </p:nvSpPr>
        <p:spPr>
          <a:xfrm>
            <a:off x="381000" y="5029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Galano, GJ. Current Treatment Strategies for Bicolumnar Distal Húmeros Fractures. JAAOS. 2010. 18: 20-30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dirty="0" smtClean="0"/>
              <a:t>Complicaciones</a:t>
            </a:r>
            <a:endParaRPr lang="es-ES_tradnl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696200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/>
              <a:buChar char="•"/>
            </a:pPr>
            <a:r>
              <a:rPr lang="es-ES_tradnl" dirty="0" smtClean="0"/>
              <a:t>Osificación heterotopica: 0 – 49% </a:t>
            </a:r>
          </a:p>
          <a:p>
            <a:pPr eaLnBrk="1" hangingPunct="1">
              <a:buClr>
                <a:schemeClr val="tx1"/>
              </a:buClr>
              <a:buFont typeface="Arial"/>
              <a:buChar char="•"/>
            </a:pPr>
            <a:r>
              <a:rPr lang="es-ES_tradnl" dirty="0" smtClean="0"/>
              <a:t>No unión de la fractura: 2 al 10%</a:t>
            </a:r>
          </a:p>
          <a:p>
            <a:pPr eaLnBrk="1" hangingPunct="1">
              <a:buClr>
                <a:schemeClr val="tx1"/>
              </a:buClr>
              <a:buFont typeface="Arial"/>
              <a:buChar char="•"/>
            </a:pPr>
            <a:r>
              <a:rPr lang="es-ES_tradnl" dirty="0" smtClean="0"/>
              <a:t>Neuropatía Ulnar: 12%</a:t>
            </a:r>
          </a:p>
          <a:p>
            <a:pPr eaLnBrk="1" hangingPunct="1">
              <a:buClr>
                <a:schemeClr val="tx1"/>
              </a:buClr>
              <a:buFont typeface="Arial"/>
              <a:buChar char="•"/>
            </a:pPr>
            <a:r>
              <a:rPr lang="es-ES_tradnl" dirty="0" smtClean="0"/>
              <a:t>No unión olécranon: 9%</a:t>
            </a:r>
          </a:p>
          <a:p>
            <a:pPr eaLnBrk="1" hangingPunct="1">
              <a:buClr>
                <a:schemeClr val="tx1"/>
              </a:buClr>
              <a:buFont typeface="Arial"/>
              <a:buChar char="•"/>
            </a:pPr>
            <a:r>
              <a:rPr lang="es-ES_tradnl" dirty="0" smtClean="0"/>
              <a:t>Infección: 9%</a:t>
            </a:r>
          </a:p>
          <a:p>
            <a:pPr eaLnBrk="1" hangingPunct="1">
              <a:buClr>
                <a:schemeClr val="tx1"/>
              </a:buClr>
              <a:buFont typeface="Arial"/>
              <a:buChar char="•"/>
            </a:pPr>
            <a:r>
              <a:rPr lang="es-ES_tradnl" dirty="0" smtClean="0"/>
              <a:t>Reoperación: 29% de los paciente</a:t>
            </a:r>
          </a:p>
        </p:txBody>
      </p:sp>
      <p:sp>
        <p:nvSpPr>
          <p:cNvPr id="6" name="Marcador de imágenes prediseñadas 5"/>
          <p:cNvSpPr>
            <a:spLocks noGrp="1"/>
          </p:cNvSpPr>
          <p:nvPr>
            <p:ph type="clipArt" sz="half" idx="2"/>
          </p:nvPr>
        </p:nvSpPr>
        <p:spPr>
          <a:xfrm flipH="1">
            <a:off x="8458200" y="1981200"/>
            <a:ext cx="76200" cy="4114800"/>
          </a:xfrm>
        </p:spPr>
      </p:sp>
      <p:sp>
        <p:nvSpPr>
          <p:cNvPr id="5" name="CuadroTexto 4"/>
          <p:cNvSpPr txBox="1"/>
          <p:nvPr/>
        </p:nvSpPr>
        <p:spPr>
          <a:xfrm>
            <a:off x="381000" y="5334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Galano, GJ. Current Treatment Strategies for Bicolumnar Distal Humerus Fractures. JAAOS. 2010. 18: 20-30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dirty="0" smtClean="0"/>
              <a:t>Conclusiones</a:t>
            </a:r>
            <a:endParaRPr lang="es-ES_tradnl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696200" cy="4343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/>
              <a:buChar char="•"/>
            </a:pPr>
            <a:r>
              <a:rPr lang="es-ES_tradnl" dirty="0" smtClean="0"/>
              <a:t>Son fracturas complejas </a:t>
            </a:r>
          </a:p>
          <a:p>
            <a:pPr eaLnBrk="1" hangingPunct="1">
              <a:buClr>
                <a:schemeClr val="tx1"/>
              </a:buClr>
              <a:buFont typeface="Arial"/>
              <a:buChar char="•"/>
            </a:pPr>
            <a:r>
              <a:rPr lang="es-ES_tradnl" dirty="0" smtClean="0"/>
              <a:t>Requieren tratamiento quirúrgico: reducción abierta, osteosíntesis doble placa</a:t>
            </a:r>
          </a:p>
          <a:p>
            <a:pPr eaLnBrk="1" hangingPunct="1">
              <a:buClr>
                <a:schemeClr val="tx1"/>
              </a:buClr>
              <a:buFont typeface="Arial"/>
              <a:buChar char="•"/>
            </a:pPr>
            <a:r>
              <a:rPr lang="es-ES_tradnl" dirty="0" smtClean="0"/>
              <a:t>Indicaciones para prótesis total de codo en osteoporosis severa y gran conminución de las fracturas</a:t>
            </a:r>
          </a:p>
          <a:p>
            <a:pPr eaLnBrk="1" hangingPunct="1">
              <a:buClr>
                <a:schemeClr val="tx1"/>
              </a:buClr>
              <a:buFont typeface="Arial"/>
              <a:buChar char="•"/>
            </a:pPr>
            <a:endParaRPr lang="es-ES_tradnl" dirty="0" smtClean="0"/>
          </a:p>
        </p:txBody>
      </p:sp>
      <p:sp>
        <p:nvSpPr>
          <p:cNvPr id="6" name="Marcador de imágenes prediseñadas 5"/>
          <p:cNvSpPr>
            <a:spLocks noGrp="1"/>
          </p:cNvSpPr>
          <p:nvPr>
            <p:ph type="clipArt" sz="half" idx="2"/>
          </p:nvPr>
        </p:nvSpPr>
        <p:spPr>
          <a:xfrm flipH="1">
            <a:off x="8458200" y="1981200"/>
            <a:ext cx="76200" cy="4114800"/>
          </a:xfrm>
        </p:spPr>
      </p:sp>
      <p:sp>
        <p:nvSpPr>
          <p:cNvPr id="5" name="CuadroTexto 4"/>
          <p:cNvSpPr txBox="1"/>
          <p:nvPr/>
        </p:nvSpPr>
        <p:spPr>
          <a:xfrm>
            <a:off x="4038600" y="6019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pPr eaLnBrk="1" hangingPunct="1"/>
            <a:endParaRPr lang="es-ES_tradnl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114800"/>
          </a:xfrm>
        </p:spPr>
        <p:txBody>
          <a:bodyPr/>
          <a:lstStyle/>
          <a:p>
            <a:pPr eaLnBrk="1" hangingPunct="1"/>
            <a:endParaRPr lang="es-ES_tradnl" dirty="0"/>
          </a:p>
        </p:txBody>
      </p:sp>
      <p:sp>
        <p:nvSpPr>
          <p:cNvPr id="142340" name="WordArt 4"/>
          <p:cNvSpPr>
            <a:spLocks noChangeArrowheads="1" noChangeShapeType="1" noTextEdit="1"/>
          </p:cNvSpPr>
          <p:nvPr/>
        </p:nvSpPr>
        <p:spPr bwMode="auto">
          <a:xfrm>
            <a:off x="1371600" y="2133600"/>
            <a:ext cx="6248400" cy="2819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s-ES_tradnl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MUCHAS GRACIAS</a:t>
            </a:r>
          </a:p>
          <a:p>
            <a:pPr algn="ctr"/>
            <a:r>
              <a:rPr lang="es-ES_tradnl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POR SU ATENCION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dirty="0" smtClean="0"/>
              <a:t>Anatomía</a:t>
            </a:r>
          </a:p>
        </p:txBody>
      </p:sp>
      <p:sp>
        <p:nvSpPr>
          <p:cNvPr id="21507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800600" cy="5181600"/>
          </a:xfrm>
        </p:spPr>
        <p:txBody>
          <a:bodyPr/>
          <a:lstStyle/>
          <a:p>
            <a:pPr eaLnBrk="1" hangingPunct="1"/>
            <a:endParaRPr lang="es-ES_tradnl" sz="2800" dirty="0" smtClean="0"/>
          </a:p>
          <a:p>
            <a:pPr eaLnBrk="1" hangingPunct="1"/>
            <a:r>
              <a:rPr lang="es-ES_tradnl" dirty="0" smtClean="0"/>
              <a:t>La columna medial termina en una angulación de 45° con la diáfisis y la lateral 20° </a:t>
            </a:r>
          </a:p>
          <a:p>
            <a:pPr eaLnBrk="1" hangingPunct="1"/>
            <a:r>
              <a:rPr lang="es-ES_tradnl" dirty="0" smtClean="0"/>
              <a:t>Ambas columnas terminan en los epicondilos: inserción ligamentos y músculos</a:t>
            </a:r>
            <a:endParaRPr lang="es-ES_tradnl" dirty="0"/>
          </a:p>
        </p:txBody>
      </p:sp>
      <p:sp>
        <p:nvSpPr>
          <p:cNvPr id="21508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sp>
        <p:nvSpPr>
          <p:cNvPr id="7" name="Flecha circular 6"/>
          <p:cNvSpPr/>
          <p:nvPr/>
        </p:nvSpPr>
        <p:spPr bwMode="auto">
          <a:xfrm>
            <a:off x="4572000" y="3581400"/>
            <a:ext cx="3733800" cy="978408"/>
          </a:xfrm>
          <a:prstGeom prst="circularArrow">
            <a:avLst>
              <a:gd name="adj1" fmla="val 12500"/>
              <a:gd name="adj2" fmla="val 996717"/>
              <a:gd name="adj3" fmla="val 20457681"/>
              <a:gd name="adj4" fmla="val 12085949"/>
              <a:gd name="adj5" fmla="val 12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0" y="1348054"/>
            <a:ext cx="2806700" cy="4900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dirty="0" smtClean="0"/>
              <a:t>Epidemiología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4191000" cy="5181600"/>
          </a:xfrm>
        </p:spPr>
        <p:txBody>
          <a:bodyPr/>
          <a:lstStyle/>
          <a:p>
            <a:pPr eaLnBrk="1" hangingPunct="1"/>
            <a:endParaRPr lang="es-ES_tradnl" sz="2800" dirty="0" smtClean="0"/>
          </a:p>
          <a:p>
            <a:pPr eaLnBrk="1" hangingPunct="1"/>
            <a:r>
              <a:rPr lang="es-ES_tradnl" dirty="0" smtClean="0"/>
              <a:t>7% de todas las fracturas y 30% de las fracturas del codo</a:t>
            </a:r>
          </a:p>
          <a:p>
            <a:pPr eaLnBrk="1" hangingPunct="1"/>
            <a:r>
              <a:rPr lang="es-ES_tradnl" dirty="0" smtClean="0"/>
              <a:t>Distribución bimodal</a:t>
            </a:r>
          </a:p>
          <a:p>
            <a:pPr eaLnBrk="1" hangingPunct="1"/>
            <a:r>
              <a:rPr lang="es-ES_tradnl" dirty="0" smtClean="0"/>
              <a:t>Pacientes Jóvenes: Alta energía</a:t>
            </a:r>
          </a:p>
          <a:p>
            <a:pPr eaLnBrk="1" hangingPunct="1"/>
            <a:r>
              <a:rPr lang="es-ES_tradnl" dirty="0" smtClean="0"/>
              <a:t>Adultos mayores: osteoporosis </a:t>
            </a:r>
          </a:p>
          <a:p>
            <a:pPr eaLnBrk="1" hangingPunct="1">
              <a:buNone/>
            </a:pPr>
            <a:endParaRPr lang="es-ES_tradnl" dirty="0" smtClean="0"/>
          </a:p>
        </p:txBody>
      </p:sp>
      <p:sp>
        <p:nvSpPr>
          <p:cNvPr id="23556" name="Marcador de gráfico 4"/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1638299"/>
            <a:ext cx="4089400" cy="4806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dirty="0" smtClean="0"/>
              <a:t>Evaluación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191000" cy="4953000"/>
          </a:xfrm>
        </p:spPr>
        <p:txBody>
          <a:bodyPr/>
          <a:lstStyle/>
          <a:p>
            <a:pPr eaLnBrk="1" hangingPunct="1"/>
            <a:endParaRPr lang="es-ES_tradnl" sz="2800" dirty="0" smtClean="0"/>
          </a:p>
          <a:p>
            <a:pPr eaLnBrk="1" hangingPunct="1"/>
            <a:r>
              <a:rPr lang="es-ES_tradnl" dirty="0" smtClean="0"/>
              <a:t>Lesión neuro vascular</a:t>
            </a:r>
          </a:p>
          <a:p>
            <a:pPr eaLnBrk="1" hangingPunct="1"/>
            <a:r>
              <a:rPr lang="es-ES_tradnl" dirty="0" smtClean="0"/>
              <a:t>Nervio ulnar 26%</a:t>
            </a:r>
          </a:p>
          <a:p>
            <a:pPr eaLnBrk="1" hangingPunct="1"/>
            <a:r>
              <a:rPr lang="es-ES_tradnl" dirty="0" smtClean="0"/>
              <a:t>Radiografías</a:t>
            </a:r>
          </a:p>
          <a:p>
            <a:pPr eaLnBrk="1" hangingPunct="1"/>
            <a:r>
              <a:rPr lang="es-ES_tradnl" dirty="0" smtClean="0"/>
              <a:t>Rx con Tracción</a:t>
            </a:r>
          </a:p>
          <a:p>
            <a:pPr eaLnBrk="1" hangingPunct="1"/>
            <a:r>
              <a:rPr lang="es-ES_tradnl" dirty="0" smtClean="0"/>
              <a:t>Escanografía</a:t>
            </a:r>
          </a:p>
        </p:txBody>
      </p:sp>
      <p:sp>
        <p:nvSpPr>
          <p:cNvPr id="23556" name="Marcador de gráfico 4"/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676400"/>
            <a:ext cx="2858900" cy="4864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146" y="1676400"/>
            <a:ext cx="3046654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pPr eaLnBrk="1" hangingPunct="1"/>
            <a:r>
              <a:rPr lang="es-ES_tradnl" dirty="0" smtClean="0"/>
              <a:t>Clasificación AO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572000" cy="4876800"/>
          </a:xfrm>
        </p:spPr>
        <p:txBody>
          <a:bodyPr/>
          <a:lstStyle/>
          <a:p>
            <a:pPr eaLnBrk="1" hangingPunct="1"/>
            <a:endParaRPr lang="es-ES_tradnl" sz="2800" dirty="0" smtClean="0"/>
          </a:p>
          <a:p>
            <a:pPr eaLnBrk="1" hangingPunct="1"/>
            <a:endParaRPr lang="es-ES_tradnl" dirty="0" smtClean="0"/>
          </a:p>
        </p:txBody>
      </p:sp>
      <p:sp>
        <p:nvSpPr>
          <p:cNvPr id="27652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320799"/>
            <a:ext cx="4381500" cy="55113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802" y="1828800"/>
            <a:ext cx="3456998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20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Clasificación Jupiter y Mehne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191000" cy="4114800"/>
          </a:xfrm>
        </p:spPr>
        <p:txBody>
          <a:bodyPr/>
          <a:lstStyle/>
          <a:p>
            <a:pPr eaLnBrk="1" hangingPunct="1"/>
            <a:r>
              <a:rPr lang="es-ES_tradnl" dirty="0" smtClean="0"/>
              <a:t>Basada en el rasgo de la Fractura:</a:t>
            </a:r>
          </a:p>
          <a:p>
            <a:pPr eaLnBrk="1" hangingPunct="1"/>
            <a:r>
              <a:rPr lang="es-ES_tradnl" dirty="0" smtClean="0"/>
              <a:t>T alta y baja</a:t>
            </a:r>
          </a:p>
          <a:p>
            <a:pPr eaLnBrk="1" hangingPunct="1"/>
            <a:r>
              <a:rPr lang="es-ES_tradnl" dirty="0" smtClean="0"/>
              <a:t>Fractura en Y</a:t>
            </a:r>
          </a:p>
          <a:p>
            <a:pPr eaLnBrk="1" hangingPunct="1"/>
            <a:r>
              <a:rPr lang="es-ES_tradnl" dirty="0" smtClean="0"/>
              <a:t>Fractura en H</a:t>
            </a:r>
          </a:p>
          <a:p>
            <a:pPr eaLnBrk="1" hangingPunct="1"/>
            <a:r>
              <a:rPr lang="es-ES_tradnl" dirty="0" smtClean="0"/>
              <a:t>Lambda lateral y medial </a:t>
            </a:r>
          </a:p>
          <a:p>
            <a:pPr eaLnBrk="1" hangingPunct="1"/>
            <a:endParaRPr lang="es-ES_tradnl" dirty="0" smtClean="0"/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1667878"/>
            <a:ext cx="2565400" cy="5113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20000" cy="1219200"/>
          </a:xfrm>
        </p:spPr>
        <p:txBody>
          <a:bodyPr/>
          <a:lstStyle/>
          <a:p>
            <a:pPr eaLnBrk="1" hangingPunct="1"/>
            <a:r>
              <a:rPr lang="es-ES_tradnl" dirty="0" smtClean="0"/>
              <a:t>Fractura C3.3</a:t>
            </a:r>
            <a:endParaRPr lang="es-ES_trad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191000" cy="4114800"/>
          </a:xfrm>
        </p:spPr>
        <p:txBody>
          <a:bodyPr/>
          <a:lstStyle/>
          <a:p>
            <a:pPr eaLnBrk="1" hangingPunct="1"/>
            <a:r>
              <a:rPr lang="es-ES_tradnl" dirty="0" smtClean="0"/>
              <a:t>Conminución</a:t>
            </a:r>
          </a:p>
          <a:p>
            <a:pPr eaLnBrk="1" hangingPunct="1"/>
            <a:r>
              <a:rPr lang="es-ES_tradnl" dirty="0" smtClean="0"/>
              <a:t>Articular</a:t>
            </a:r>
          </a:p>
          <a:p>
            <a:pPr eaLnBrk="1" hangingPunct="1"/>
            <a:r>
              <a:rPr lang="es-ES_tradnl" dirty="0" smtClean="0"/>
              <a:t>Metafisis</a:t>
            </a:r>
          </a:p>
          <a:p>
            <a:pPr eaLnBrk="1" hangingPunct="1"/>
            <a:r>
              <a:rPr lang="es-ES_tradnl" dirty="0" smtClean="0"/>
              <a:t>Poco frecuente</a:t>
            </a:r>
          </a:p>
          <a:p>
            <a:pPr eaLnBrk="1" hangingPunct="1"/>
            <a:r>
              <a:rPr lang="es-ES_tradnl" dirty="0" smtClean="0"/>
              <a:t>Dilema:</a:t>
            </a:r>
          </a:p>
          <a:p>
            <a:pPr eaLnBrk="1" hangingPunct="1"/>
            <a:r>
              <a:rPr lang="es-ES_tradnl" dirty="0" smtClean="0"/>
              <a:t>Osteosíntesis vs.</a:t>
            </a:r>
          </a:p>
          <a:p>
            <a:pPr eaLnBrk="1" hangingPunct="1"/>
            <a:r>
              <a:rPr lang="es-ES_tradnl" dirty="0" smtClean="0"/>
              <a:t>Reemplazo articular</a:t>
            </a:r>
          </a:p>
        </p:txBody>
      </p:sp>
      <p:sp>
        <p:nvSpPr>
          <p:cNvPr id="5" name="Marcador de imágenes prediseñadas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1828800"/>
            <a:ext cx="3225800" cy="4311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Personalizar 1">
      <a:dk1>
        <a:srgbClr val="808080"/>
      </a:dk1>
      <a:lt1>
        <a:srgbClr val="FFFFFF"/>
      </a:lt1>
      <a:dk2>
        <a:srgbClr val="3408FF"/>
      </a:dk2>
      <a:lt2>
        <a:srgbClr val="FFFF00"/>
      </a:lt2>
      <a:accent1>
        <a:srgbClr val="BBE0E3"/>
      </a:accent1>
      <a:accent2>
        <a:srgbClr val="333399"/>
      </a:accent2>
      <a:accent3>
        <a:srgbClr val="AEAAFF"/>
      </a:accent3>
      <a:accent4>
        <a:srgbClr val="00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588</Words>
  <Application>Microsoft Macintosh PowerPoint</Application>
  <PresentationFormat>Presentación en pantalla (4:3)</PresentationFormat>
  <Paragraphs>170</Paragraphs>
  <Slides>33</Slides>
  <Notes>33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Blank Presentation</vt:lpstr>
      <vt:lpstr>Fracturas Complejas Húmero Distal C3.3</vt:lpstr>
      <vt:lpstr>Introducción</vt:lpstr>
      <vt:lpstr>Anatomía</vt:lpstr>
      <vt:lpstr>Anatomía</vt:lpstr>
      <vt:lpstr>Epidemiología</vt:lpstr>
      <vt:lpstr>Evaluación</vt:lpstr>
      <vt:lpstr>Clasificación AO</vt:lpstr>
      <vt:lpstr>Clasificación Jupiter y Mehne</vt:lpstr>
      <vt:lpstr>Fractura C3.3</vt:lpstr>
      <vt:lpstr>Diagnóstico</vt:lpstr>
      <vt:lpstr>Tratamiento</vt:lpstr>
      <vt:lpstr>Tratamiento Quirúrgico</vt:lpstr>
      <vt:lpstr>Planeación Fractura C3.3</vt:lpstr>
      <vt:lpstr>Posición del Paciente</vt:lpstr>
      <vt:lpstr>Abordaje</vt:lpstr>
      <vt:lpstr>Abordaje</vt:lpstr>
      <vt:lpstr>Alternativas de Abordajes</vt:lpstr>
      <vt:lpstr>Fijación Fractura</vt:lpstr>
      <vt:lpstr>Fijación Fractura</vt:lpstr>
      <vt:lpstr>Fijación Fractura</vt:lpstr>
      <vt:lpstr>Fijación Fractura</vt:lpstr>
      <vt:lpstr>Fijación Fractura</vt:lpstr>
      <vt:lpstr>Fijación Fractura</vt:lpstr>
      <vt:lpstr>Alternativas</vt:lpstr>
      <vt:lpstr>Fractura C3</vt:lpstr>
      <vt:lpstr>Fractura C3</vt:lpstr>
      <vt:lpstr>Fractura C3</vt:lpstr>
      <vt:lpstr>Fractura C3</vt:lpstr>
      <vt:lpstr>Fractura C3.3: Prótesis</vt:lpstr>
      <vt:lpstr>Resultados</vt:lpstr>
      <vt:lpstr>Complicaciones</vt:lpstr>
      <vt:lpstr>Conclusiones</vt:lpstr>
      <vt:lpstr>Diapositiva 33</vt:lpstr>
    </vt:vector>
  </TitlesOfParts>
  <Company>fvl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del Paciente Geriatrico con Fractura</dc:title>
  <dc:creator>ALFREDO MARTINEZ</dc:creator>
  <cp:lastModifiedBy>ALFREDO MARTINEZ</cp:lastModifiedBy>
  <cp:revision>162</cp:revision>
  <dcterms:created xsi:type="dcterms:W3CDTF">2010-07-20T16:03:33Z</dcterms:created>
  <dcterms:modified xsi:type="dcterms:W3CDTF">2010-07-20T16:03:50Z</dcterms:modified>
</cp:coreProperties>
</file>